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66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6613" algn="l" defTabSz="4566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3240" algn="l" defTabSz="4566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69859" algn="l" defTabSz="4566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6479" algn="l" defTabSz="4566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3093" algn="l" defTabSz="4566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39706" algn="l" defTabSz="4566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196330" algn="l" defTabSz="4566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2952" algn="l" defTabSz="45661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0" name="Shape 11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913240" latinLnBrk="0">
      <a:defRPr sz="1200">
        <a:latin typeface="+mj-lt"/>
        <a:ea typeface="+mj-ea"/>
        <a:cs typeface="+mj-cs"/>
        <a:sym typeface="Calibri"/>
      </a:defRPr>
    </a:lvl1pPr>
    <a:lvl2pPr indent="228600" defTabSz="913240" latinLnBrk="0">
      <a:defRPr sz="1200">
        <a:latin typeface="+mj-lt"/>
        <a:ea typeface="+mj-ea"/>
        <a:cs typeface="+mj-cs"/>
        <a:sym typeface="Calibri"/>
      </a:defRPr>
    </a:lvl2pPr>
    <a:lvl3pPr indent="457200" defTabSz="913240" latinLnBrk="0">
      <a:defRPr sz="1200">
        <a:latin typeface="+mj-lt"/>
        <a:ea typeface="+mj-ea"/>
        <a:cs typeface="+mj-cs"/>
        <a:sym typeface="Calibri"/>
      </a:defRPr>
    </a:lvl3pPr>
    <a:lvl4pPr indent="685800" defTabSz="913240" latinLnBrk="0">
      <a:defRPr sz="1200">
        <a:latin typeface="+mj-lt"/>
        <a:ea typeface="+mj-ea"/>
        <a:cs typeface="+mj-cs"/>
        <a:sym typeface="Calibri"/>
      </a:defRPr>
    </a:lvl4pPr>
    <a:lvl5pPr indent="914400" defTabSz="913240" latinLnBrk="0">
      <a:defRPr sz="1200">
        <a:latin typeface="+mj-lt"/>
        <a:ea typeface="+mj-ea"/>
        <a:cs typeface="+mj-cs"/>
        <a:sym typeface="Calibri"/>
      </a:defRPr>
    </a:lvl5pPr>
    <a:lvl6pPr indent="1143000" defTabSz="913240" latinLnBrk="0">
      <a:defRPr sz="1200">
        <a:latin typeface="+mj-lt"/>
        <a:ea typeface="+mj-ea"/>
        <a:cs typeface="+mj-cs"/>
        <a:sym typeface="Calibri"/>
      </a:defRPr>
    </a:lvl6pPr>
    <a:lvl7pPr indent="1371600" defTabSz="913240" latinLnBrk="0">
      <a:defRPr sz="1200">
        <a:latin typeface="+mj-lt"/>
        <a:ea typeface="+mj-ea"/>
        <a:cs typeface="+mj-cs"/>
        <a:sym typeface="Calibri"/>
      </a:defRPr>
    </a:lvl7pPr>
    <a:lvl8pPr indent="1600200" defTabSz="913240" latinLnBrk="0">
      <a:defRPr sz="1200">
        <a:latin typeface="+mj-lt"/>
        <a:ea typeface="+mj-ea"/>
        <a:cs typeface="+mj-cs"/>
        <a:sym typeface="Calibri"/>
      </a:defRPr>
    </a:lvl8pPr>
    <a:lvl9pPr indent="1828800" defTabSz="91324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1597929"/>
            <a:ext cx="7772400" cy="110252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6613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324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69859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6479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/>
          <p:nvPr>
            <p:ph type="title"/>
          </p:nvPr>
        </p:nvSpPr>
        <p:spPr>
          <a:xfrm>
            <a:off x="6629400" y="154782"/>
            <a:ext cx="2057400" cy="3290889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2" name="Body Level One…"/>
          <p:cNvSpPr txBox="1"/>
          <p:nvPr>
            <p:ph type="body" idx="1"/>
          </p:nvPr>
        </p:nvSpPr>
        <p:spPr>
          <a:xfrm>
            <a:off x="457200" y="154782"/>
            <a:ext cx="6019800" cy="3290889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3305176"/>
            <a:ext cx="7772401" cy="1021557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180034"/>
            <a:ext cx="7772401" cy="1125141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6613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324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69859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6479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457200" y="900115"/>
            <a:ext cx="4038600" cy="2545557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89576" indent="-332952">
              <a:spcBef>
                <a:spcPts val="600"/>
              </a:spcBef>
              <a:defRPr sz="2800"/>
            </a:lvl2pPr>
            <a:lvl3pPr marL="1232869" indent="-319628">
              <a:spcBef>
                <a:spcPts val="600"/>
              </a:spcBef>
              <a:defRPr sz="2800"/>
            </a:lvl3pPr>
            <a:lvl4pPr marL="1725001" indent="-355142">
              <a:spcBef>
                <a:spcPts val="600"/>
              </a:spcBef>
              <a:defRPr sz="2800"/>
            </a:lvl4pPr>
            <a:lvl5pPr marL="2181625" indent="-355142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6613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324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69859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6479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13"/>
          </p:nvPr>
        </p:nvSpPr>
        <p:spPr>
          <a:xfrm>
            <a:off x="4645092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77" y="204786"/>
            <a:ext cx="3008315" cy="871539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xfrm>
            <a:off x="3575050" y="204895"/>
            <a:ext cx="5111750" cy="438983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half" idx="13"/>
          </p:nvPr>
        </p:nvSpPr>
        <p:spPr>
          <a:xfrm>
            <a:off x="457277" y="1076343"/>
            <a:ext cx="3008315" cy="351829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1792288" y="3600451"/>
            <a:ext cx="5486401" cy="425055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13"/>
          </p:nvPr>
        </p:nvSpPr>
        <p:spPr>
          <a:xfrm>
            <a:off x="1792288" y="459581"/>
            <a:ext cx="5486401" cy="30861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792288" y="4025608"/>
            <a:ext cx="5486401" cy="60364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6613">
              <a:spcBef>
                <a:spcPts val="300"/>
              </a:spcBef>
              <a:buSzTx/>
              <a:buFontTx/>
              <a:buNone/>
              <a:defRPr sz="1400"/>
            </a:lvl2pPr>
            <a:lvl3pPr marL="0" indent="913240">
              <a:spcBef>
                <a:spcPts val="300"/>
              </a:spcBef>
              <a:buSzTx/>
              <a:buFontTx/>
              <a:buNone/>
              <a:defRPr sz="1400"/>
            </a:lvl3pPr>
            <a:lvl4pPr marL="0" indent="1369859">
              <a:spcBef>
                <a:spcPts val="300"/>
              </a:spcBef>
              <a:buSzTx/>
              <a:buFontTx/>
              <a:buNone/>
              <a:defRPr sz="1400"/>
            </a:lvl4pPr>
            <a:lvl5pPr marL="0" indent="1826479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64" tIns="45664" rIns="45664" bIns="45664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664" tIns="45664" rIns="45664" bIns="4566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22930" y="4769621"/>
            <a:ext cx="263871" cy="269129"/>
          </a:xfrm>
          <a:prstGeom prst="rect">
            <a:avLst/>
          </a:prstGeom>
          <a:ln w="12700">
            <a:miter lim="400000"/>
          </a:ln>
        </p:spPr>
        <p:txBody>
          <a:bodyPr wrap="none" lIns="45664" tIns="45664" rIns="45664" bIns="45664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ct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461" marR="0" indent="-342461" algn="l" defTabSz="456613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2781" marR="0" indent="-326157" algn="l" defTabSz="456613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7649" marR="0" indent="-304408" algn="l" defTabSz="456613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5148" marR="0" indent="-365289" algn="l" defTabSz="456613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1772" marR="0" indent="-365289" algn="l" defTabSz="456613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8385" marR="0" indent="-365289" algn="l" defTabSz="456613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5008" marR="0" indent="-365289" algn="l" defTabSz="456613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1625" marR="0" indent="-365289" algn="l" defTabSz="456613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8244" marR="0" indent="-365289" algn="l" defTabSz="456613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6613" algn="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3240" algn="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69859" algn="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6479" algn="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3093" algn="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39706" algn="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196330" algn="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2952" algn="r" defTabSz="4566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unnamed.jpg" descr="unnamed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9032" y="56682"/>
            <a:ext cx="5143501" cy="51435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Probabilistic Karma"/>
          <p:cNvSpPr txBox="1"/>
          <p:nvPr>
            <p:ph type="title" idx="4294967295"/>
          </p:nvPr>
        </p:nvSpPr>
        <p:spPr>
          <a:xfrm>
            <a:off x="189876" y="188229"/>
            <a:ext cx="6519840" cy="1048774"/>
          </a:xfrm>
          <a:prstGeom prst="rect">
            <a:avLst/>
          </a:prstGeom>
        </p:spPr>
        <p:txBody>
          <a:bodyPr/>
          <a:lstStyle/>
          <a:p>
            <a:pPr lvl="1" algn="l">
              <a:defRPr sz="3500">
                <a:solidFill>
                  <a:srgbClr val="FFFFFF"/>
                </a:solidFill>
                <a:latin typeface="Papyrus"/>
                <a:ea typeface="Papyrus"/>
                <a:cs typeface="Papyrus"/>
                <a:sym typeface="Papyrus"/>
              </a:defRPr>
            </a:pPr>
            <a:r>
              <a:t>Probabilistic Karma</a:t>
            </a:r>
          </a:p>
        </p:txBody>
      </p:sp>
      <p:sp>
        <p:nvSpPr>
          <p:cNvPr id="114" name="A person doesn’t get what (s)he deserves,"/>
          <p:cNvSpPr txBox="1"/>
          <p:nvPr/>
        </p:nvSpPr>
        <p:spPr>
          <a:xfrm>
            <a:off x="397688" y="945123"/>
            <a:ext cx="417950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228600" algn="r" defTabSz="457200">
              <a:spcBef>
                <a:spcPts val="1200"/>
              </a:spcBef>
              <a:defRPr sz="1500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A person doesn’t get what (s)he deserves, </a:t>
            </a:r>
          </a:p>
        </p:txBody>
      </p:sp>
      <p:sp>
        <p:nvSpPr>
          <p:cNvPr id="115" name="TextShape 2"/>
          <p:cNvSpPr txBox="1"/>
          <p:nvPr/>
        </p:nvSpPr>
        <p:spPr>
          <a:xfrm>
            <a:off x="3723190" y="1637514"/>
            <a:ext cx="5056346" cy="6400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r" defTabSz="914400">
              <a:defRPr>
                <a:solidFill>
                  <a:schemeClr val="accent3">
                    <a:lumOff val="22941"/>
                  </a:schemeClr>
                </a:solidFill>
                <a:latin typeface="Herculanum"/>
                <a:ea typeface="Herculanum"/>
                <a:cs typeface="Herculanum"/>
                <a:sym typeface="Herculanum"/>
              </a:defRPr>
            </a:pPr>
            <a:r>
              <a:t>God do</a:t>
            </a:r>
            <a:r>
              <a:rPr>
                <a:solidFill>
                  <a:srgbClr val="000000"/>
                </a:solidFill>
              </a:rPr>
              <a:t>es</a:t>
            </a:r>
            <a:r>
              <a:t> </a:t>
            </a:r>
            <a:r>
              <a:rPr>
                <a:solidFill>
                  <a:schemeClr val="accent3">
                    <a:lumOff val="11470"/>
                  </a:schemeClr>
                </a:solidFill>
              </a:rPr>
              <a:t>n</a:t>
            </a:r>
            <a:r>
              <a:t>ot play dice with the Universe</a:t>
            </a:r>
          </a:p>
          <a:p>
            <a:pPr algn="r" defTabSz="914400">
              <a:defRPr>
                <a:solidFill>
                  <a:schemeClr val="accent3">
                    <a:lumOff val="22941"/>
                  </a:schemeClr>
                </a:solidFill>
                <a:latin typeface="Herculanum"/>
                <a:ea typeface="Herculanum"/>
                <a:cs typeface="Herculanum"/>
                <a:sym typeface="Herculanum"/>
              </a:defRPr>
            </a:pPr>
            <a:r>
              <a:t>- Einstein.</a:t>
            </a:r>
          </a:p>
        </p:txBody>
      </p:sp>
      <p:pic>
        <p:nvPicPr>
          <p:cNvPr id="116" name="Google Shape;57;p13" descr="Google Shape;57;p1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32529" y="2393539"/>
            <a:ext cx="2336041" cy="180432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01600" dist="25400" dir="5400000">
              <a:srgbClr val="000000">
                <a:alpha val="75000"/>
              </a:srgbClr>
            </a:outerShdw>
          </a:effectLst>
        </p:spPr>
      </p:pic>
      <p:sp>
        <p:nvSpPr>
          <p:cNvPr id="117" name="CustomShape 4"/>
          <p:cNvSpPr txBox="1"/>
          <p:nvPr/>
        </p:nvSpPr>
        <p:spPr>
          <a:xfrm>
            <a:off x="6691483" y="4208234"/>
            <a:ext cx="2138041" cy="7924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r" defTabSz="914400">
              <a:defRPr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Arahant A</a:t>
            </a:r>
          </a:p>
          <a:p>
            <a:pPr algn="r" defTabSz="914400">
              <a:defRPr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Computer Science</a:t>
            </a:r>
          </a:p>
          <a:p>
            <a:pPr algn="r" defTabSz="914400">
              <a:defRPr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Courant Institute</a:t>
            </a:r>
          </a:p>
          <a:p>
            <a:pPr algn="r" defTabSz="914400">
              <a:defRPr sz="11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New York University</a:t>
            </a:r>
          </a:p>
        </p:txBody>
      </p:sp>
      <p:sp>
        <p:nvSpPr>
          <p:cNvPr id="118" name="TextShape 3"/>
          <p:cNvSpPr txBox="1"/>
          <p:nvPr/>
        </p:nvSpPr>
        <p:spPr>
          <a:xfrm>
            <a:off x="64139" y="4078759"/>
            <a:ext cx="3624121" cy="868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/>
          <a:p>
            <a:pPr algn="ctr" defTabSz="914400">
              <a:defRPr>
                <a:solidFill>
                  <a:schemeClr val="accent3">
                    <a:lumOff val="11470"/>
                  </a:schemeClr>
                </a:solidFill>
                <a:latin typeface="Herculanum"/>
                <a:ea typeface="Herculanum"/>
                <a:cs typeface="Herculanum"/>
                <a:sym typeface="Herculanum"/>
              </a:defRPr>
            </a:pPr>
            <a:r>
              <a:t>God may not play dice...</a:t>
            </a:r>
          </a:p>
          <a:p>
            <a:pPr algn="ctr" defTabSz="914400">
              <a:defRPr>
                <a:solidFill>
                  <a:schemeClr val="accent6">
                    <a:lumOff val="9460"/>
                  </a:schemeClr>
                </a:solidFill>
                <a:latin typeface="Herculanum"/>
                <a:ea typeface="Herculanum"/>
                <a:cs typeface="Herculanum"/>
                <a:sym typeface="Herculanum"/>
              </a:defRPr>
            </a:pPr>
            <a:r>
              <a:t>but WE DO</a:t>
            </a:r>
          </a:p>
          <a:p>
            <a:pPr algn="r" defTabSz="914400">
              <a:defRPr>
                <a:solidFill>
                  <a:schemeClr val="accent6">
                    <a:lumOff val="9460"/>
                  </a:schemeClr>
                </a:solidFill>
                <a:latin typeface="Herculanum"/>
                <a:ea typeface="Herculanum"/>
                <a:cs typeface="Herculanum"/>
                <a:sym typeface="Herculanum"/>
              </a:defRPr>
            </a:pPr>
            <a:r>
              <a:t>- Arahant.</a:t>
            </a:r>
          </a:p>
        </p:txBody>
      </p:sp>
      <p:sp>
        <p:nvSpPr>
          <p:cNvPr id="119" name="but rather what the probability allows"/>
          <p:cNvSpPr txBox="1"/>
          <p:nvPr/>
        </p:nvSpPr>
        <p:spPr>
          <a:xfrm>
            <a:off x="746435" y="1277238"/>
            <a:ext cx="3796031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228600" algn="r" defTabSz="457200">
              <a:spcBef>
                <a:spcPts val="1200"/>
              </a:spcBef>
              <a:defRPr sz="1500">
                <a:solidFill>
                  <a:srgbClr val="FFFFFF"/>
                </a:solidFill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but rather what the </a:t>
            </a:r>
            <a:r>
              <a:rPr>
                <a:solidFill>
                  <a:schemeClr val="accent3">
                    <a:lumOff val="11470"/>
                  </a:schemeClr>
                </a:solidFill>
              </a:rPr>
              <a:t>probability allows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661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661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661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661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